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57" r:id="rId5"/>
    <p:sldId id="258" r:id="rId6"/>
    <p:sldId id="259" r:id="rId7"/>
    <p:sldId id="260" r:id="rId8"/>
    <p:sldId id="264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27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4158C-D427-4F65-AAF5-31D4A6F2DCF4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0D94B-B918-47B8-BE69-E98C5F839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118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4158C-D427-4F65-AAF5-31D4A6F2DCF4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0D94B-B918-47B8-BE69-E98C5F839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154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4158C-D427-4F65-AAF5-31D4A6F2DCF4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0D94B-B918-47B8-BE69-E98C5F839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516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4158C-D427-4F65-AAF5-31D4A6F2DCF4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0D94B-B918-47B8-BE69-E98C5F839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2144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4158C-D427-4F65-AAF5-31D4A6F2DCF4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0D94B-B918-47B8-BE69-E98C5F839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355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4158C-D427-4F65-AAF5-31D4A6F2DCF4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0D94B-B918-47B8-BE69-E98C5F839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638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4158C-D427-4F65-AAF5-31D4A6F2DCF4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0D94B-B918-47B8-BE69-E98C5F839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082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4158C-D427-4F65-AAF5-31D4A6F2DCF4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0D94B-B918-47B8-BE69-E98C5F839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263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4158C-D427-4F65-AAF5-31D4A6F2DCF4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0D94B-B918-47B8-BE69-E98C5F839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64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4158C-D427-4F65-AAF5-31D4A6F2DCF4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0D94B-B918-47B8-BE69-E98C5F839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657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4158C-D427-4F65-AAF5-31D4A6F2DCF4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0D94B-B918-47B8-BE69-E98C5F839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513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4158C-D427-4F65-AAF5-31D4A6F2DCF4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40D94B-B918-47B8-BE69-E98C5F839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467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Требования к прохождению ПМПК для государственной итоговой аттестации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305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49817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/>
            </a:r>
            <a:br>
              <a:rPr lang="ru-RU" b="1" dirty="0"/>
            </a:br>
            <a:r>
              <a:rPr lang="ru-RU" sz="4000" dirty="0"/>
              <a:t>Категории обучающихся, имеющие право на создание условий при проведении ГИА: </a:t>
            </a:r>
            <a:br>
              <a:rPr lang="ru-RU" sz="40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дети-инвалиды, инвалиды; </a:t>
            </a:r>
          </a:p>
          <a:p>
            <a:r>
              <a:rPr lang="ru-RU" dirty="0"/>
              <a:t>обучающиеся с ОВЗ (глухие, слабослышащие, слепые, слабовидящие, с ТНР, с нарушением ОДА, с ЗПР, с РАС); </a:t>
            </a:r>
          </a:p>
          <a:p>
            <a:r>
              <a:rPr lang="ru-RU" dirty="0"/>
              <a:t>обучающиеся на дому (при наличии справки мед. учреждения)</a:t>
            </a:r>
          </a:p>
          <a:p>
            <a:r>
              <a:rPr lang="ru-RU" dirty="0"/>
              <a:t>обучающиеся в образовательных организациях, в том числе санаторно-курортных, в которых проводятся необходимые лечебные, реабилитационные и оздоровительные мероприятия для нуждающихся в длительном лечении (в медицинских организациях).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6382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29638BC-E008-4FBF-8C12-9F9C7A84F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Обучающийся с ограниченными возможностями здоровья</a:t>
            </a:r>
            <a:r>
              <a:rPr lang="ru-RU" dirty="0"/>
              <a:t> 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FF37A87-87FD-48ED-B28A-E1E3877609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— физическое лицо, имеющее недостатки в физическом и (или) психологическом развитии, </a:t>
            </a:r>
            <a:r>
              <a:rPr lang="ru-RU" b="1" dirty="0"/>
              <a:t>подтвержденные психолого-медико-педагогической комиссией </a:t>
            </a:r>
            <a:r>
              <a:rPr lang="ru-RU" dirty="0"/>
              <a:t>и препятствующие получению образования без создания специальных условий (Федеральный Закон от 29.12.2012 г. № 273-ФЗ «Об Образовании в Российской Федерации»)</a:t>
            </a:r>
          </a:p>
        </p:txBody>
      </p:sp>
    </p:spTree>
    <p:extLst>
      <p:ext uri="{BB962C8B-B14F-4D97-AF65-F5344CB8AC3E}">
        <p14:creationId xmlns:p14="http://schemas.microsoft.com/office/powerpoint/2010/main" val="4044184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Список документов, необходимых для прохождения ПМПК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8531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i="1" dirty="0"/>
              <a:t>- для лиц с ОВЗ </a:t>
            </a:r>
            <a:r>
              <a:rPr lang="ru-RU" i="1" dirty="0"/>
              <a:t>- </a:t>
            </a:r>
            <a:r>
              <a:rPr lang="ru-RU" dirty="0"/>
              <a:t>медицинское заключение (выписка) о состоянии здоровья и рекомендациях по организации образовательного процесса в государственных образовательных учреждениях для лиц с ограниченными возможностями здоровья  </a:t>
            </a:r>
            <a:r>
              <a:rPr lang="ru-RU" i="1" dirty="0"/>
              <a:t>с рекомендациями о создании специальных условий при проведении государственной итоговой аттестации в текущем учебном году </a:t>
            </a:r>
            <a:r>
              <a:rPr lang="ru-RU" dirty="0"/>
              <a:t>- оригинал; </a:t>
            </a:r>
          </a:p>
        </p:txBody>
      </p:sp>
    </p:spTree>
    <p:extLst>
      <p:ext uri="{BB962C8B-B14F-4D97-AF65-F5344CB8AC3E}">
        <p14:creationId xmlns:p14="http://schemas.microsoft.com/office/powerpoint/2010/main" val="2043372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Список документов, необходимых для прохождения ПМПК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8531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i="1" dirty="0"/>
              <a:t>- для детей-инвалидов, инвалидов - </a:t>
            </a:r>
            <a:r>
              <a:rPr lang="ru-RU" dirty="0"/>
              <a:t>справка бюро МСЭ</a:t>
            </a:r>
            <a:r>
              <a:rPr lang="ru-RU" i="1" dirty="0"/>
              <a:t>, действующая на время ГИА, </a:t>
            </a:r>
            <a:r>
              <a:rPr lang="ru-RU" dirty="0"/>
              <a:t>ИПР(ИПРА) </a:t>
            </a:r>
            <a:r>
              <a:rPr lang="ru-RU" i="1" dirty="0"/>
              <a:t>и </a:t>
            </a:r>
            <a:r>
              <a:rPr lang="ru-RU" dirty="0"/>
              <a:t>медицинское заключение (выписка) о состоянии здоровья (</a:t>
            </a:r>
            <a:r>
              <a:rPr lang="ru-RU" i="1" dirty="0"/>
              <a:t>Медицинское заключение предоставляется в случае необходимости условий, учитывающих состояние здоровья, особенности психофизического развития) </a:t>
            </a:r>
            <a:r>
              <a:rPr lang="ru-RU" dirty="0"/>
              <a:t>и рекомендациях по организации образовательного процесса в государственных образовательных учреждениях для лиц с ограниченными возможностями здоровья – оригинал и копия; </a:t>
            </a:r>
          </a:p>
        </p:txBody>
      </p:sp>
    </p:spTree>
    <p:extLst>
      <p:ext uri="{BB962C8B-B14F-4D97-AF65-F5344CB8AC3E}">
        <p14:creationId xmlns:p14="http://schemas.microsoft.com/office/powerpoint/2010/main" val="778773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Список документов, необходимых для прохождения ПМПК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7811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- свидетельство о рождении ребенка - оригинал и копия; </a:t>
            </a:r>
          </a:p>
          <a:p>
            <a:pPr marL="0" indent="0">
              <a:buNone/>
            </a:pPr>
            <a:r>
              <a:rPr lang="ru-RU" dirty="0"/>
              <a:t>- паспорт ребенка - оригинал и копия; </a:t>
            </a:r>
          </a:p>
          <a:p>
            <a:pPr marL="0" indent="0">
              <a:buNone/>
            </a:pPr>
            <a:r>
              <a:rPr lang="ru-RU" dirty="0"/>
              <a:t>- паспорт родителя (законного представителя) - оригинал и копия; </a:t>
            </a:r>
          </a:p>
          <a:p>
            <a:pPr marL="0" indent="0">
              <a:buNone/>
            </a:pPr>
            <a:r>
              <a:rPr lang="ru-RU" dirty="0"/>
              <a:t>- заключение (заключения) комиссии о результатах ранее проведенного обследования обучающегося (при наличии) – копия; </a:t>
            </a:r>
          </a:p>
          <a:p>
            <a:pPr marL="0" indent="0">
              <a:buNone/>
            </a:pPr>
            <a:r>
              <a:rPr lang="ru-RU" dirty="0"/>
              <a:t>- характеристика обучающегося</a:t>
            </a:r>
            <a:r>
              <a:rPr lang="ru-RU" i="1" dirty="0"/>
              <a:t>, выданная образовательной организацией (оригинал);</a:t>
            </a:r>
          </a:p>
          <a:p>
            <a:pPr marL="0" indent="0">
              <a:buNone/>
            </a:pPr>
            <a:r>
              <a:rPr lang="ru-RU" i="1" dirty="0"/>
              <a:t>- заключение психолого-медико-педагогического консилиума школы;</a:t>
            </a:r>
          </a:p>
          <a:p>
            <a:pPr marL="0" indent="0">
              <a:buNone/>
            </a:pPr>
            <a:r>
              <a:rPr lang="ru-RU" dirty="0"/>
              <a:t>- письменные работы обучающегося (при наличии) </a:t>
            </a:r>
          </a:p>
        </p:txBody>
      </p:sp>
    </p:spTree>
    <p:extLst>
      <p:ext uri="{BB962C8B-B14F-4D97-AF65-F5344CB8AC3E}">
        <p14:creationId xmlns:p14="http://schemas.microsoft.com/office/powerpoint/2010/main" val="81032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Список документов, необходимых для прохождения ПМПК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i="1" dirty="0"/>
              <a:t>Обучающимся на дому </a:t>
            </a:r>
            <a:r>
              <a:rPr lang="ru-RU" dirty="0"/>
              <a:t>необходимо </a:t>
            </a:r>
            <a:r>
              <a:rPr lang="ru-RU" sz="3000" b="1" dirty="0">
                <a:solidFill>
                  <a:srgbClr val="FF0000"/>
                </a:solidFill>
              </a:rPr>
              <a:t>дополнительно</a:t>
            </a:r>
            <a:r>
              <a:rPr lang="ru-RU" sz="3000" dirty="0">
                <a:solidFill>
                  <a:srgbClr val="FF0000"/>
                </a:solidFill>
              </a:rPr>
              <a:t> </a:t>
            </a:r>
            <a:r>
              <a:rPr lang="ru-RU" dirty="0"/>
              <a:t>предоставить документы: </a:t>
            </a:r>
          </a:p>
          <a:p>
            <a:pPr marL="0" indent="0">
              <a:buNone/>
            </a:pPr>
            <a:r>
              <a:rPr lang="ru-RU" b="1" dirty="0"/>
              <a:t>- </a:t>
            </a:r>
            <a:r>
              <a:rPr lang="ru-RU" dirty="0"/>
              <a:t>медицинское заключение </a:t>
            </a:r>
            <a:r>
              <a:rPr lang="ru-RU" i="1" dirty="0"/>
              <a:t>с рекомендациями об обучении на дому </a:t>
            </a:r>
            <a:r>
              <a:rPr lang="ru-RU" dirty="0"/>
              <a:t>в текущем учебном году - копия, заверенная руководителем образовательной организации; </a:t>
            </a:r>
          </a:p>
          <a:p>
            <a:pPr marL="0" indent="0">
              <a:buNone/>
            </a:pPr>
            <a:r>
              <a:rPr lang="ru-RU" b="1" dirty="0"/>
              <a:t>- </a:t>
            </a:r>
            <a:r>
              <a:rPr lang="ru-RU" dirty="0"/>
              <a:t>приказ о переводе на обучение на дому в текущем учебном году - копия, заверенная руководителем образовательной организации. </a:t>
            </a:r>
          </a:p>
        </p:txBody>
      </p:sp>
    </p:spTree>
    <p:extLst>
      <p:ext uri="{BB962C8B-B14F-4D97-AF65-F5344CB8AC3E}">
        <p14:creationId xmlns:p14="http://schemas.microsoft.com/office/powerpoint/2010/main" val="2892908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ru-RU" sz="2400" b="1" dirty="0"/>
              <a:t>Распределение ЭМ материалов по категориям участников ГВЭ по русскому языку 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1632050"/>
              </p:ext>
            </p:extLst>
          </p:nvPr>
        </p:nvGraphicFramePr>
        <p:xfrm>
          <a:off x="323528" y="1194095"/>
          <a:ext cx="8712968" cy="52828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05634"/>
                <a:gridCol w="4591110"/>
                <a:gridCol w="2016224"/>
              </a:tblGrid>
              <a:tr h="303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Номера вариантов ЭМ материалов </a:t>
                      </a:r>
                      <a:endParaRPr lang="ru-RU" sz="105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9851" marR="398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Категория участников ГВЭ </a:t>
                      </a:r>
                      <a:endParaRPr lang="ru-RU" sz="105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9851" marR="398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Форма ГВЭ по русскому языку </a:t>
                      </a:r>
                      <a:endParaRPr lang="ru-RU" sz="105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9851" marR="39851" marT="0" marB="0"/>
                </a:tc>
              </a:tr>
              <a:tr h="8909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100-ые номера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литера «А»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9851" marR="398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 участники ГВЭ без ОВЗ;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 обучающиеся с НОДА;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 слабослышащие обучающиеся;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 позднооглохшие обучающиеся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9851" marR="398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Сочинение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9851" marR="39851" marT="0" marB="0"/>
                </a:tc>
              </a:tr>
              <a:tr h="7230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200-ые номера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литера «К» 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9851" marR="398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 глухие обучающиеся;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 участники ГИА с ЗПР, обучающиеся по адаптированным основным образовательным программам; 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9851" marR="398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Сочинение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9851" marR="39851" marT="0" marB="0"/>
                </a:tc>
              </a:tr>
              <a:tr h="6682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300-ые номера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литера «С» 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9851" marR="398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 слепые обучающиеся;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 слабовидящие и поздноослепшие обучающиеся, владеющие шрифтом Брайля 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9851" marR="398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Сочинение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9851" marR="39851" marT="0" marB="0"/>
                </a:tc>
              </a:tr>
              <a:tr h="8909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400-ые номера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литера «А»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9851" marR="398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 участники ГВЭ без ОВЗ;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 обучающиеся с НОДА;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 слабослышащие обучающиеся;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 позднооглохшие обучающиеся 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9851" marR="398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Изложение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9851" marR="39851" marT="0" marB="0"/>
                </a:tc>
              </a:tr>
              <a:tr h="9270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500-ые номера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литера «К» 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9851" marR="398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 глухие обучающиеся;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 участники ГИА с ЗПР, обучающиеся по адаптированным основным образовательным программам;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 обучающиеся с ТНР 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9851" marR="398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Изложение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9851" marR="39851" marT="0" marB="0"/>
                </a:tc>
              </a:tr>
              <a:tr h="6682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600-ые номера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литера «С»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9851" marR="398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 слепые обучающиеся;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 слабовидящие и поздноослепшие обучающиеся, владеющие шрифтом Брайля 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9851" marR="398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Изложение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9851" marR="39851" marT="0" marB="0"/>
                </a:tc>
              </a:tr>
              <a:tr h="1943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700-ые номера литера «Д»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9851" marR="398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 обучающиеся с РАС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9851" marR="398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Диктант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9851" marR="3985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6549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168DB6C-B86F-4E12-9AF7-B1E4D1CE5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/>
              <a:t>Характеристика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FB33BE7-9CE8-4108-A498-C2DC16E6D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4744"/>
            <a:ext cx="8435280" cy="5458618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3400" b="1" i="1" dirty="0"/>
              <a:t>Информация об условиях и результатах образования обучающегося в ОО: </a:t>
            </a:r>
            <a:endParaRPr lang="ru-RU" sz="3400" dirty="0"/>
          </a:p>
          <a:p>
            <a:pPr marL="0" indent="0">
              <a:buNone/>
            </a:pPr>
            <a:r>
              <a:rPr lang="ru-RU" sz="3400" b="1" dirty="0"/>
              <a:t>1. Динамика (показатели) эмоционально-личностного развития, моторного, познавательного развития. </a:t>
            </a:r>
            <a:r>
              <a:rPr lang="ru-RU" sz="3400" dirty="0"/>
              <a:t> </a:t>
            </a:r>
          </a:p>
          <a:p>
            <a:pPr marL="0" indent="0">
              <a:buNone/>
            </a:pPr>
            <a:r>
              <a:rPr lang="ru-RU" sz="3400" dirty="0"/>
              <a:t>- Эмоционально-личностное своеобразие отношений: </a:t>
            </a:r>
          </a:p>
          <a:p>
            <a:pPr marL="0" indent="0">
              <a:buNone/>
            </a:pPr>
            <a:r>
              <a:rPr lang="ru-RU" sz="3400" dirty="0"/>
              <a:t>- специфика отношений со взрослыми, сверстниками; </a:t>
            </a:r>
          </a:p>
          <a:p>
            <a:pPr marL="0" indent="0">
              <a:buNone/>
            </a:pPr>
            <a:r>
              <a:rPr lang="ru-RU" sz="3400" dirty="0"/>
              <a:t>- наличие понимания имеющихся затруднений, особенностей; </a:t>
            </a:r>
          </a:p>
          <a:p>
            <a:pPr marL="0" indent="0">
              <a:buNone/>
            </a:pPr>
            <a:r>
              <a:rPr lang="ru-RU" sz="3400" dirty="0"/>
              <a:t>- критичность отношения к успехам/неуспехам; </a:t>
            </a:r>
          </a:p>
          <a:p>
            <a:pPr marL="0" indent="0">
              <a:buNone/>
            </a:pPr>
            <a:r>
              <a:rPr lang="ru-RU" sz="3400" dirty="0"/>
              <a:t>- особенности поведения в свободной, организованной деятельности; </a:t>
            </a:r>
          </a:p>
          <a:p>
            <a:pPr marL="0" indent="0">
              <a:buNone/>
            </a:pPr>
            <a:r>
              <a:rPr lang="ru-RU" sz="3400" dirty="0"/>
              <a:t>- показатели личностного развития: принятие помощи, личные интересы, достижения, самостоятельность, самообслуживание и бытовые навыки и т.д. </a:t>
            </a:r>
          </a:p>
          <a:p>
            <a:pPr marL="0" indent="0">
              <a:buNone/>
            </a:pPr>
            <a:r>
              <a:rPr lang="ru-RU" sz="3400" b="1" dirty="0"/>
              <a:t>2. Динамика (показатели) изменения физического, моторного развития: </a:t>
            </a:r>
            <a:r>
              <a:rPr lang="ru-RU" sz="3400" dirty="0"/>
              <a:t>состояние крупной и мелкой моторики, ведущая рука и др. специфические показатели. </a:t>
            </a:r>
          </a:p>
          <a:p>
            <a:pPr marL="0" indent="0">
              <a:buNone/>
            </a:pPr>
            <a:r>
              <a:rPr lang="ru-RU" sz="3400" b="1" dirty="0"/>
              <a:t>3. Динамика (показатели) познавательного развития, речевого развития: </a:t>
            </a:r>
            <a:r>
              <a:rPr lang="ru-RU" sz="3400" dirty="0"/>
              <a:t>особенности, специфика познавательных процессов, влияющих на результативность обучения. </a:t>
            </a:r>
          </a:p>
          <a:p>
            <a:pPr marL="0" indent="0">
              <a:buNone/>
            </a:pPr>
            <a:r>
              <a:rPr lang="ru-RU" sz="3400" b="1" dirty="0"/>
              <a:t>4. Динамика (показатели) изменения состояния деятельности (учебной, продуктивной). </a:t>
            </a:r>
            <a:endParaRPr lang="ru-RU" sz="3400" dirty="0"/>
          </a:p>
          <a:p>
            <a:pPr marL="0" indent="0">
              <a:buNone/>
            </a:pPr>
            <a:r>
              <a:rPr lang="ru-RU" sz="3400" b="1" dirty="0"/>
              <a:t>5. Динамика освоения программного материала </a:t>
            </a:r>
            <a:r>
              <a:rPr lang="ru-RU" sz="3400" dirty="0"/>
              <a:t>– указывается соответствие объема знаний, умений и навыков требованиям программы с оценкой динамики обученности: </a:t>
            </a:r>
          </a:p>
          <a:p>
            <a:pPr marL="0" indent="0">
              <a:buNone/>
            </a:pPr>
            <a:r>
              <a:rPr lang="ru-RU" sz="3400" dirty="0"/>
              <a:t> для обучающегося по программе основного, среднего образования: достижение образовательных результатов в соответствии с годом обучения в отдельных образовательных областях </a:t>
            </a:r>
          </a:p>
          <a:p>
            <a:pPr marL="0" indent="0">
              <a:buNone/>
            </a:pPr>
            <a:r>
              <a:rPr lang="ru-RU" sz="3400" dirty="0"/>
              <a:t>*для обучающегося по АООП – указать коррекционно-развивающие курсы, динамику в коррекции нарушений </a:t>
            </a:r>
          </a:p>
          <a:p>
            <a:r>
              <a:rPr lang="ru-RU" sz="3400" b="1" i="1" dirty="0"/>
              <a:t>Общий вывод </a:t>
            </a:r>
            <a:r>
              <a:rPr lang="ru-RU" sz="3400" dirty="0"/>
              <a:t>о необходимости создания условий при проведении ГИА.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67839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549</Words>
  <Application>Microsoft Office PowerPoint</Application>
  <PresentationFormat>Экран (4:3)</PresentationFormat>
  <Paragraphs>82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Тема Office</vt:lpstr>
      <vt:lpstr>Требования к прохождению ПМПК для государственной итоговой аттестации</vt:lpstr>
      <vt:lpstr> Категории обучающихся, имеющие право на создание условий при проведении ГИА:  </vt:lpstr>
      <vt:lpstr>Обучающийся с ограниченными возможностями здоровья </vt:lpstr>
      <vt:lpstr>Список документов, необходимых для прохождения ПМПК </vt:lpstr>
      <vt:lpstr>Список документов, необходимых для прохождения ПМПК </vt:lpstr>
      <vt:lpstr>Список документов, необходимых для прохождения ПМПК </vt:lpstr>
      <vt:lpstr>Список документов, необходимых для прохождения ПМПК </vt:lpstr>
      <vt:lpstr>Распределение ЭМ материалов по категориям участников ГВЭ по русскому языку </vt:lpstr>
      <vt:lpstr>Характеристика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Пмпк-2</dc:creator>
  <cp:lastModifiedBy>Ирина</cp:lastModifiedBy>
  <cp:revision>13</cp:revision>
  <dcterms:created xsi:type="dcterms:W3CDTF">2019-10-10T08:47:41Z</dcterms:created>
  <dcterms:modified xsi:type="dcterms:W3CDTF">2019-10-14T12:50:16Z</dcterms:modified>
</cp:coreProperties>
</file>